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  <p:sldId id="997" r:id="rId10"/>
    <p:sldId id="998" r:id="rId11"/>
    <p:sldId id="999" r:id="rId12"/>
    <p:sldId id="1000" r:id="rId13"/>
    <p:sldId id="1001" r:id="rId14"/>
    <p:sldId id="100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5  What do they do</a:t>
            </a: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Sound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time-Cartoon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阳光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社区对社区业主进行了访问调查。阅读调查表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519433"/>
              </p:ext>
            </p:extLst>
          </p:nvPr>
        </p:nvGraphicFramePr>
        <p:xfrm>
          <a:off x="406574" y="3072949"/>
          <a:ext cx="11440128" cy="3355813"/>
        </p:xfrm>
        <a:graphic>
          <a:graphicData uri="http://schemas.openxmlformats.org/drawingml/2006/table">
            <a:tbl>
              <a:tblPr firstRow="1" firstCol="1" bandRow="1"/>
              <a:tblGrid>
                <a:gridCol w="5720064">
                  <a:extLst>
                    <a:ext uri="{9D8B030D-6E8A-4147-A177-3AD203B41FA5}">
                      <a16:colId xmlns:a16="http://schemas.microsoft.com/office/drawing/2014/main" val="1442664065"/>
                    </a:ext>
                  </a:extLst>
                </a:gridCol>
                <a:gridCol w="5720064">
                  <a:extLst>
                    <a:ext uri="{9D8B030D-6E8A-4147-A177-3AD203B41FA5}">
                      <a16:colId xmlns:a16="http://schemas.microsoft.com/office/drawing/2014/main" val="337301111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October 25th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Sunshine community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2449166"/>
                  </a:ext>
                </a:extLst>
              </a:tr>
              <a:tr h="27374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Green is a train conductor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列车员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He likes talking with people and helping them. He tries to make people feel comfortable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舒适的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train. He also likes travelling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旅行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different places. So he likes his job all the time.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Joe is a taxi driver. Most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大部分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 the time, Joe likes his work. He takes many film and TV stars to the airport. He is happy and smiles a lot, and people like him. He lives a good life and supports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养活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family of three.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7312608"/>
                  </a:ext>
                </a:extLst>
              </a:tr>
            </a:tbl>
          </a:graphicData>
        </a:graphic>
      </p:graphicFrame>
      <p:pic>
        <p:nvPicPr>
          <p:cNvPr id="5" name="BS03.eps" descr="id:2147496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052664"/>
            <a:ext cx="8564103" cy="606174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1774850"/>
            <a:ext cx="3316605" cy="52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9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481933"/>
              </p:ext>
            </p:extLst>
          </p:nvPr>
        </p:nvGraphicFramePr>
        <p:xfrm>
          <a:off x="334566" y="980728"/>
          <a:ext cx="11521280" cy="4600298"/>
        </p:xfrm>
        <a:graphic>
          <a:graphicData uri="http://schemas.openxmlformats.org/drawingml/2006/table">
            <a:tbl>
              <a:tblPr firstRow="1" firstCol="1" bandRow="1"/>
              <a:tblGrid>
                <a:gridCol w="5760640">
                  <a:extLst>
                    <a:ext uri="{9D8B030D-6E8A-4147-A177-3AD203B41FA5}">
                      <a16:colId xmlns:a16="http://schemas.microsoft.com/office/drawing/2014/main" val="3275774999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210279587"/>
                    </a:ext>
                  </a:extLst>
                </a:gridCol>
              </a:tblGrid>
              <a:tr h="56574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October 25th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Sunshine community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7751171"/>
                  </a:ext>
                </a:extLst>
              </a:tr>
              <a:tr h="396021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Cathy is a nurse in a big hospital. She likes her work very much. She helps mothers and their new babies. She is good at taking care of babies. She teaches the new mothers a lot.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Alice is a teacher in a high school. She teaches French. She has 33 students in her class. She is very kind and helps them a lot. She likes them and they like her too. She is always proud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骄傲的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being a teacher. 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474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1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Green likes his job because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he meets many stars	B. he gets much money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can go to many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her students like 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smiles a lot	B. takes care of babies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is kind and helpful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501931"/>
            <a:ext cx="11368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“He also likes travelling to different places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</a:t>
            </a:r>
            <a:r>
              <a:rPr lang="en-US" altLang="zh-CN" dirty="0" err="1"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cs typeface="Times New Roman" panose="02020603050405020304" pitchFamily="18" charset="0"/>
              </a:rPr>
              <a:t> Green</a:t>
            </a:r>
            <a:r>
              <a:rPr lang="zh-CN" altLang="zh-CN" dirty="0">
                <a:cs typeface="Times New Roman" panose="02020603050405020304" pitchFamily="18" charset="0"/>
              </a:rPr>
              <a:t>喜欢他的工作，因为他可以去很多地方。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5570656"/>
            <a:ext cx="11161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“She is very kind and helps them a lot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可知，她善良且乐于助人。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386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2255" y="38437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59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2934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Joe’s family.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3		B. 4			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their work all the time.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All of my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Joe, Cathy and Alice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Green, Cathy and Alice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774148"/>
            <a:ext cx="1094521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dirty="0">
                <a:cs typeface="Times New Roman" panose="02020603050405020304" pitchFamily="18" charset="0"/>
              </a:rPr>
              <a:t>由</a:t>
            </a:r>
            <a:r>
              <a:rPr lang="en-US" altLang="zh-CN" sz="2600" dirty="0">
                <a:cs typeface="Times New Roman" panose="02020603050405020304" pitchFamily="18" charset="0"/>
              </a:rPr>
              <a:t>“He lives a good life and supports a family of three</a:t>
            </a:r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可知，他一家有三口人。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4725144"/>
            <a:ext cx="11296112" cy="181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dirty="0">
                <a:cs typeface="Times New Roman" panose="02020603050405020304" pitchFamily="18" charset="0"/>
              </a:rPr>
              <a:t>由</a:t>
            </a:r>
            <a:r>
              <a:rPr lang="en-US" altLang="zh-CN" sz="2600" dirty="0">
                <a:cs typeface="Times New Roman" panose="02020603050405020304" pitchFamily="18" charset="0"/>
              </a:rPr>
              <a:t>“So he likes his job all the </a:t>
            </a:r>
            <a:r>
              <a:rPr lang="en-US" altLang="zh-CN" sz="2600" dirty="0" err="1">
                <a:cs typeface="Times New Roman" panose="02020603050405020304" pitchFamily="18" charset="0"/>
              </a:rPr>
              <a:t>time”“She</a:t>
            </a:r>
            <a:r>
              <a:rPr lang="en-US" altLang="zh-CN" sz="2600" dirty="0">
                <a:cs typeface="Times New Roman" panose="02020603050405020304" pitchFamily="18" charset="0"/>
              </a:rPr>
              <a:t> likes her work very </a:t>
            </a:r>
            <a:r>
              <a:rPr lang="en-US" altLang="zh-CN" sz="2600" dirty="0" err="1">
                <a:cs typeface="Times New Roman" panose="02020603050405020304" pitchFamily="18" charset="0"/>
              </a:rPr>
              <a:t>much</a:t>
            </a:r>
            <a:r>
              <a:rPr lang="en-US" altLang="zh-CN" sz="2600" dirty="0" err="1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cs typeface="Times New Roman" panose="02020603050405020304" pitchFamily="18" charset="0"/>
              </a:rPr>
              <a:t>”“She</a:t>
            </a:r>
            <a:r>
              <a:rPr lang="en-US" altLang="zh-CN" sz="2600" dirty="0">
                <a:cs typeface="Times New Roman" panose="02020603050405020304" pitchFamily="18" charset="0"/>
              </a:rPr>
              <a:t> is always proud of being a teacher</a:t>
            </a:r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可知，</a:t>
            </a:r>
            <a:r>
              <a:rPr lang="en-US" altLang="zh-CN" sz="2600" dirty="0" err="1">
                <a:cs typeface="Times New Roman" panose="02020603050405020304" pitchFamily="18" charset="0"/>
              </a:rPr>
              <a:t>Mr</a:t>
            </a:r>
            <a:r>
              <a:rPr lang="en-US" altLang="zh-CN" sz="2600" dirty="0">
                <a:cs typeface="Times New Roman" panose="02020603050405020304" pitchFamily="18" charset="0"/>
              </a:rPr>
              <a:t> Green</a:t>
            </a:r>
            <a:r>
              <a:rPr lang="zh-CN" altLang="zh-CN" sz="2600" dirty="0">
                <a:cs typeface="Times New Roman" panose="02020603050405020304" pitchFamily="18" charset="0"/>
              </a:rPr>
              <a:t>、</a:t>
            </a:r>
            <a:r>
              <a:rPr lang="en-US" altLang="zh-CN" sz="2600" dirty="0">
                <a:cs typeface="Times New Roman" panose="02020603050405020304" pitchFamily="18" charset="0"/>
              </a:rPr>
              <a:t>Cathy</a:t>
            </a:r>
            <a:r>
              <a:rPr lang="zh-CN" altLang="zh-CN" sz="2600" dirty="0">
                <a:cs typeface="Times New Roman" panose="02020603050405020304" pitchFamily="18" charset="0"/>
              </a:rPr>
              <a:t>和</a:t>
            </a:r>
            <a:r>
              <a:rPr lang="en-US" altLang="zh-CN" sz="2600" dirty="0">
                <a:cs typeface="Times New Roman" panose="02020603050405020304" pitchFamily="18" charset="0"/>
              </a:rPr>
              <a:t>Alice</a:t>
            </a:r>
            <a:r>
              <a:rPr lang="zh-CN" altLang="zh-CN" sz="2600" dirty="0">
                <a:cs typeface="Times New Roman" panose="02020603050405020304" pitchFamily="18" charset="0"/>
              </a:rPr>
              <a:t>都喜欢自己的工作。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2996" y="701322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A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1622" y="3101314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C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sentence is NOT true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Cathy helps mothers and their new babies.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likes playing games with children.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There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thirty-three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in Alice’s class.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5346" y="3285393"/>
            <a:ext cx="112241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“He likes talking with people and helping them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</a:t>
            </a:r>
            <a:r>
              <a:rPr lang="en-US" altLang="zh-CN" dirty="0" err="1"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cs typeface="Times New Roman" panose="02020603050405020304" pitchFamily="18" charset="0"/>
              </a:rPr>
              <a:t> Green</a:t>
            </a:r>
            <a:r>
              <a:rPr lang="zh-CN" altLang="zh-CN" dirty="0">
                <a:cs typeface="Times New Roman" panose="02020603050405020304" pitchFamily="18" charset="0"/>
              </a:rPr>
              <a:t>喜欢与人交谈并且帮助他们，而不是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喜欢和孩子们玩游戏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386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01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98884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完成下面的表格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62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95167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2797185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Li Hong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 Chinese girl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English and Art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driver and my mother is a nurse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work very hard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an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 is Lily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Music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father is a doctor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works day and night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mother is a teacher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teaches Science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876913"/>
              </p:ext>
            </p:extLst>
          </p:nvPr>
        </p:nvGraphicFramePr>
        <p:xfrm>
          <a:off x="334566" y="1268760"/>
          <a:ext cx="11593289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2304256">
                  <a:extLst>
                    <a:ext uri="{9D8B030D-6E8A-4147-A177-3AD203B41FA5}">
                      <a16:colId xmlns:a16="http://schemas.microsoft.com/office/drawing/2014/main" val="52671484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158102045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808619446"/>
                    </a:ext>
                  </a:extLst>
                </a:gridCol>
                <a:gridCol w="2808313">
                  <a:extLst>
                    <a:ext uri="{9D8B030D-6E8A-4147-A177-3AD203B41FA5}">
                      <a16:colId xmlns:a16="http://schemas.microsoft.com/office/drawing/2014/main" val="3732201716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members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6809541"/>
                  </a:ext>
                </a:extLst>
              </a:tr>
              <a:tr h="64008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8908132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87620"/>
                  </a:ext>
                </a:extLst>
              </a:tr>
              <a:tr h="64008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276079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524961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3361109" y="1954336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English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4785" y="1986928"/>
            <a:ext cx="1140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driver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19701" y="2636912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nurse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91437" y="3915804"/>
            <a:ext cx="1120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Music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05955" y="3284984"/>
            <a:ext cx="1181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doctor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30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161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选出每组单词中画线部分的发音不同的一项。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161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famil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hungr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161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		B.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161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happ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sorr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161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dent	B.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161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love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work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worker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39508" y="14761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21069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7636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3742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12" y="40511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2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468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单项选择。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is 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teacher. She teaches English 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very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well;well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good;well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good;good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62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6557" y="1064156"/>
            <a:ext cx="7535545" cy="7086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46557" y="5301617"/>
            <a:ext cx="111652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teacher </a:t>
            </a:r>
            <a:r>
              <a:rPr lang="zh-CN" altLang="zh-CN" dirty="0">
                <a:cs typeface="Times New Roman" panose="02020603050405020304" pitchFamily="18" charset="0"/>
              </a:rPr>
              <a:t>为名词，前面用形容词修饰；</a:t>
            </a:r>
            <a:r>
              <a:rPr lang="en-US" altLang="zh-CN" dirty="0">
                <a:cs typeface="Times New Roman" panose="02020603050405020304" pitchFamily="18" charset="0"/>
              </a:rPr>
              <a:t>teach</a:t>
            </a:r>
            <a:r>
              <a:rPr lang="zh-CN" altLang="zh-CN" dirty="0">
                <a:cs typeface="Times New Roman" panose="02020603050405020304" pitchFamily="18" charset="0"/>
              </a:rPr>
              <a:t>为动词，则用副词修饰，故选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7089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52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1073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friends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—They’re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does;nurses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do;nurse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do;policemen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Hai’s mother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cooking;cooker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cook;cook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cooking;cook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375167"/>
            <a:ext cx="112241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cs typeface="Times New Roman" panose="02020603050405020304" pitchFamily="18" charset="0"/>
              </a:rPr>
              <a:t>your friends </a:t>
            </a:r>
            <a:r>
              <a:rPr lang="zh-CN" altLang="zh-CN" dirty="0">
                <a:cs typeface="Times New Roman" panose="02020603050405020304" pitchFamily="18" charset="0"/>
              </a:rPr>
              <a:t>为复数，所以助动词用</a:t>
            </a:r>
            <a:r>
              <a:rPr lang="en-US" altLang="zh-CN" dirty="0">
                <a:cs typeface="Times New Roman" panose="02020603050405020304" pitchFamily="18" charset="0"/>
              </a:rPr>
              <a:t>do,</a:t>
            </a:r>
            <a:r>
              <a:rPr lang="zh-CN" altLang="zh-CN" dirty="0">
                <a:cs typeface="Times New Roman" panose="02020603050405020304" pitchFamily="18" charset="0"/>
              </a:rPr>
              <a:t>答句中的名词也要用复数形式，故选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0357" y="5336121"/>
            <a:ext cx="11206345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“like </a:t>
            </a:r>
            <a:r>
              <a:rPr lang="zh-CN" altLang="zh-CN" dirty="0">
                <a:cs typeface="Times New Roman" panose="02020603050405020304" pitchFamily="18" charset="0"/>
              </a:rPr>
              <a:t>＋</a:t>
            </a:r>
            <a:r>
              <a:rPr lang="zh-CN" altLang="zh-CN" dirty="0" smtClean="0">
                <a:cs typeface="Times New Roman" panose="02020603050405020304" pitchFamily="18" charset="0"/>
              </a:rPr>
              <a:t>动词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err="1" smtClean="0"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喜欢做某事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，选</a:t>
            </a:r>
            <a:r>
              <a:rPr lang="en-US" altLang="zh-CN" dirty="0">
                <a:cs typeface="Times New Roman" panose="02020603050405020304" pitchFamily="18" charset="0"/>
              </a:rPr>
              <a:t>cooking</a:t>
            </a:r>
            <a:r>
              <a:rPr lang="zh-CN" altLang="zh-CN" dirty="0"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cs typeface="Times New Roman" panose="02020603050405020304" pitchFamily="18" charset="0"/>
              </a:rPr>
              <a:t>cook</a:t>
            </a:r>
            <a:r>
              <a:rPr lang="zh-CN" altLang="zh-CN" dirty="0"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厨师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2004" y="68407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6997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21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5568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US, we call a policeman a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cop		B. fireman			C. firefighter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258288"/>
            <a:ext cx="65755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在美国，我们称警察为</a:t>
            </a:r>
            <a:r>
              <a:rPr lang="en-US" altLang="zh-CN" dirty="0">
                <a:cs typeface="Times New Roman" panose="02020603050405020304" pitchFamily="18" charset="0"/>
              </a:rPr>
              <a:t>“cop”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6760" y="11061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66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根据上下文及首字母提示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father do, Peter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cars and helping people.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mother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sick people. How about your father and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mother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 food for me. My mother is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a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in Suzhou.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nice.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86393" y="2150108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river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38745" y="2086726"/>
            <a:ext cx="1101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riving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22798" y="3420374"/>
            <a:ext cx="841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urse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39022" y="3365618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elps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50276" y="4707892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ook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35889" y="4653136"/>
            <a:ext cx="1223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ooking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5384" y="5373216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39455" y="5347338"/>
            <a:ext cx="1199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eacher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56856" y="5355964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eaches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87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虚线框4B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7751391" y="1531154"/>
            <a:ext cx="4176464" cy="44006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有一个多余选项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Liu Tao. Do you like reading stories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my cousin likes reading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Wonderland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interesting. What does he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isn’t.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I see.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7795629" y="1340768"/>
            <a:ext cx="4132225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Me too.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 think he works at home.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Is he a 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like playing the violin.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No, I don’t.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He’s a writer.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50076" y="214148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41450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79182" y="408569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85666" y="473377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72297" y="53732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19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473</Words>
  <Application>Microsoft Office PowerPoint</Application>
  <PresentationFormat>自定义</PresentationFormat>
  <Paragraphs>143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2025-05-27T10:20:16Z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